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JayJethva/Documents/Gen.Assembly/Project%201/Unit_1_Project_Dataset_Complete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JayJethva/Documents/Gen.Assembly/Project%201/Unit_1_Project_Dataset_new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JayJethva/Documents/Gen.Assembly/Project%201/Unit_1_Project_Dataset_new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JayJethva/Documents/Gen.Assembly/Project%201/Unit_1_Project_Dataset_ne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Top performing </a:t>
            </a:r>
            <a:r>
              <a:rPr lang="en-US" dirty="0" err="1" smtClean="0"/>
              <a:t>neighbourhoods</a:t>
            </a:r>
            <a:endParaRPr lang="en-US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Sheet4!$A$5:$A$14</c:f>
              <c:strCache>
                <c:ptCount val="10"/>
                <c:pt idx="0">
                  <c:v>Centrum-West</c:v>
                </c:pt>
                <c:pt idx="1">
                  <c:v>De Baarsjes - Oud-West</c:v>
                </c:pt>
                <c:pt idx="2">
                  <c:v>Centrum-Oost</c:v>
                </c:pt>
                <c:pt idx="3">
                  <c:v>De Pijp - Rivierenbuurt</c:v>
                </c:pt>
                <c:pt idx="4">
                  <c:v>Westerpark</c:v>
                </c:pt>
                <c:pt idx="5">
                  <c:v>Zuid</c:v>
                </c:pt>
                <c:pt idx="6">
                  <c:v>Amsterdam</c:v>
                </c:pt>
                <c:pt idx="7">
                  <c:v>Oud-Oost</c:v>
                </c:pt>
                <c:pt idx="8">
                  <c:v>Oostelijk Havengebied - Indische Buurt</c:v>
                </c:pt>
                <c:pt idx="9">
                  <c:v>Oud-Noord</c:v>
                </c:pt>
              </c:strCache>
            </c:strRef>
          </c:cat>
          <c:val>
            <c:numRef>
              <c:f>Sheet4!$B$5:$B$14</c:f>
              <c:numCache>
                <c:formatCode>General</c:formatCode>
                <c:ptCount val="10"/>
                <c:pt idx="0">
                  <c:v>469507.0</c:v>
                </c:pt>
                <c:pt idx="1">
                  <c:v>273598.0</c:v>
                </c:pt>
                <c:pt idx="2">
                  <c:v>288173.0</c:v>
                </c:pt>
                <c:pt idx="3">
                  <c:v>221670.0</c:v>
                </c:pt>
                <c:pt idx="4">
                  <c:v>160134.0</c:v>
                </c:pt>
                <c:pt idx="5">
                  <c:v>139268.0</c:v>
                </c:pt>
                <c:pt idx="6">
                  <c:v>98590.0</c:v>
                </c:pt>
                <c:pt idx="7">
                  <c:v>84558.0</c:v>
                </c:pt>
                <c:pt idx="8">
                  <c:v>70258.0</c:v>
                </c:pt>
                <c:pt idx="9">
                  <c:v>38381.0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2132285472"/>
        <c:axId val="2132289056"/>
      </c:barChart>
      <c:catAx>
        <c:axId val="2132285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289056"/>
        <c:crosses val="autoZero"/>
        <c:auto val="1"/>
        <c:lblAlgn val="ctr"/>
        <c:lblOffset val="100"/>
        <c:noMultiLvlLbl val="0"/>
      </c:catAx>
      <c:valAx>
        <c:axId val="2132289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28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Performing Hosts</a:t>
            </a:r>
          </a:p>
        </c:rich>
      </c:tx>
      <c:layout>
        <c:manualLayout>
          <c:xMode val="edge"/>
          <c:yMode val="edge"/>
          <c:x val="0.356867296038257"/>
          <c:y val="0.03921568627450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Sheet3!$A$4:$A$8</c:f>
              <c:strCache>
                <c:ptCount val="5"/>
                <c:pt idx="0">
                  <c:v>Douwe&amp;Niki</c:v>
                </c:pt>
                <c:pt idx="1">
                  <c:v>David</c:v>
                </c:pt>
                <c:pt idx="2">
                  <c:v>Peter</c:v>
                </c:pt>
                <c:pt idx="3">
                  <c:v>Jorrit&amp;Dirk</c:v>
                </c:pt>
                <c:pt idx="4">
                  <c:v>Fred &amp; Wietske</c:v>
                </c:pt>
              </c:strCache>
            </c:strRef>
          </c:cat>
          <c:val>
            <c:numRef>
              <c:f>Sheet3!$B$4:$B$8</c:f>
              <c:numCache>
                <c:formatCode>General</c:formatCode>
                <c:ptCount val="5"/>
                <c:pt idx="0">
                  <c:v>22451.0</c:v>
                </c:pt>
                <c:pt idx="1">
                  <c:v>19091.0</c:v>
                </c:pt>
                <c:pt idx="2">
                  <c:v>18011.0</c:v>
                </c:pt>
                <c:pt idx="3">
                  <c:v>12391.0</c:v>
                </c:pt>
                <c:pt idx="4">
                  <c:v>11645.0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2132305904"/>
        <c:axId val="2132309504"/>
      </c:barChart>
      <c:catAx>
        <c:axId val="2132305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309504"/>
        <c:crosses val="autoZero"/>
        <c:auto val="1"/>
        <c:lblAlgn val="ctr"/>
        <c:lblOffset val="100"/>
        <c:noMultiLvlLbl val="0"/>
      </c:catAx>
      <c:valAx>
        <c:axId val="2132309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30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explosion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Sheet5!$A$4:$A$9</c:f>
              <c:strCache>
                <c:ptCount val="6"/>
                <c:pt idx="0">
                  <c:v>Apartment</c:v>
                </c:pt>
                <c:pt idx="1">
                  <c:v>House</c:v>
                </c:pt>
                <c:pt idx="2">
                  <c:v>Boat</c:v>
                </c:pt>
                <c:pt idx="3">
                  <c:v>Bed &amp; Breakfast</c:v>
                </c:pt>
                <c:pt idx="4">
                  <c:v>Loft</c:v>
                </c:pt>
                <c:pt idx="5">
                  <c:v>Other</c:v>
                </c:pt>
              </c:strCache>
            </c:strRef>
          </c:cat>
          <c:val>
            <c:numRef>
              <c:f>Sheet5!$B$4:$B$9</c:f>
              <c:numCache>
                <c:formatCode>General</c:formatCode>
                <c:ptCount val="6"/>
                <c:pt idx="0">
                  <c:v>2.1952229E7</c:v>
                </c:pt>
                <c:pt idx="1">
                  <c:v>2.410633E6</c:v>
                </c:pt>
                <c:pt idx="2">
                  <c:v>1.923615E6</c:v>
                </c:pt>
                <c:pt idx="3">
                  <c:v>1.524221E6</c:v>
                </c:pt>
                <c:pt idx="4">
                  <c:v>286180.0</c:v>
                </c:pt>
                <c:pt idx="5">
                  <c:v>94504.0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per No. of people in room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Sheet9!$A$4:$A$7</c:f>
              <c:numCache>
                <c:formatCode>General</c:formatCode>
                <c:ptCount val="4"/>
                <c:pt idx="0">
                  <c:v>2.0</c:v>
                </c:pt>
                <c:pt idx="1">
                  <c:v>4.0</c:v>
                </c:pt>
                <c:pt idx="2">
                  <c:v>3.0</c:v>
                </c:pt>
                <c:pt idx="3">
                  <c:v>6.0</c:v>
                </c:pt>
              </c:numCache>
            </c:numRef>
          </c:cat>
          <c:val>
            <c:numRef>
              <c:f>Sheet9!$B$4:$B$7</c:f>
              <c:numCache>
                <c:formatCode>_("$"* #,##0.00_);_("$"* \(#,##0.00\);_("$"* "-"??_);_(@_)</c:formatCode>
                <c:ptCount val="4"/>
                <c:pt idx="0">
                  <c:v>1.1402193E7</c:v>
                </c:pt>
                <c:pt idx="1">
                  <c:v>8.790893E6</c:v>
                </c:pt>
                <c:pt idx="2">
                  <c:v>2.843183E6</c:v>
                </c:pt>
                <c:pt idx="3">
                  <c:v>2.196109E6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2132353712"/>
        <c:axId val="2132357216"/>
      </c:barChart>
      <c:catAx>
        <c:axId val="21323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357216"/>
        <c:crosses val="autoZero"/>
        <c:auto val="1"/>
        <c:lblAlgn val="ctr"/>
        <c:lblOffset val="100"/>
        <c:noMultiLvlLbl val="0"/>
      </c:catAx>
      <c:valAx>
        <c:axId val="2132357216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35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6">
            <a:lumMod val="67000"/>
          </a:schemeClr>
        </a:gs>
        <a:gs pos="48000">
          <a:schemeClr val="accent6">
            <a:lumMod val="97000"/>
            <a:lumOff val="3000"/>
          </a:schemeClr>
        </a:gs>
        <a:gs pos="100000">
          <a:schemeClr val="accent6">
            <a:lumMod val="60000"/>
            <a:lumOff val="40000"/>
          </a:schemeClr>
        </a:gs>
      </a:gsLst>
      <a:lin ang="16200000" scaled="1"/>
      <a:tileRect/>
    </a:gra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4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7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0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2428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9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5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3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3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5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6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7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6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25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6" y="153912"/>
            <a:ext cx="6527800" cy="2436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Analysis</a:t>
            </a:r>
            <a:r>
              <a:rPr lang="en-US" dirty="0" smtClean="0"/>
              <a:t> Project NYU Spring 2017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40700" y="5194300"/>
            <a:ext cx="160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Presented by:</a:t>
            </a:r>
          </a:p>
          <a:p>
            <a:r>
              <a:rPr lang="en-US" dirty="0" smtClean="0"/>
              <a:t>Jay </a:t>
            </a:r>
            <a:r>
              <a:rPr lang="en-US" dirty="0" err="1" smtClean="0"/>
              <a:t>Jethva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753" y="2311400"/>
            <a:ext cx="5031535" cy="34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AirBnB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85827"/>
          </a:xfrm>
        </p:spPr>
        <p:txBody>
          <a:bodyPr/>
          <a:lstStyle/>
          <a:p>
            <a:r>
              <a:rPr lang="en-US" dirty="0"/>
              <a:t>Airbnb is an online </a:t>
            </a:r>
            <a:r>
              <a:rPr lang="en-US" dirty="0" smtClean="0"/>
              <a:t>marketplace</a:t>
            </a:r>
          </a:p>
          <a:p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people to list, find, then rent vacation </a:t>
            </a:r>
            <a:r>
              <a:rPr lang="en-US" dirty="0" smtClean="0"/>
              <a:t>homes</a:t>
            </a:r>
          </a:p>
          <a:p>
            <a:r>
              <a:rPr lang="en-US" dirty="0" smtClean="0"/>
              <a:t>It </a:t>
            </a:r>
            <a:r>
              <a:rPr lang="en-US" dirty="0"/>
              <a:t>has over 1,500,000 listings in 34,000 cities and 191 countries.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600" y="3822701"/>
            <a:ext cx="716307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2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raw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640979" cy="2412928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Data Cleaning approach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 irrelevant cities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and replace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Consolidated dates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nested if statements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Sorted important data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321300" y="2445173"/>
            <a:ext cx="5161210" cy="34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98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having the highest demand </a:t>
            </a:r>
            <a:endParaRPr lang="en-US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319272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hosts generating maximum revenues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32134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5149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beds contribution to revenue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213136"/>
              </p:ext>
            </p:extLst>
          </p:nvPr>
        </p:nvGraphicFramePr>
        <p:xfrm>
          <a:off x="0" y="2006600"/>
          <a:ext cx="6553200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81687"/>
              </p:ext>
            </p:extLst>
          </p:nvPr>
        </p:nvGraphicFramePr>
        <p:xfrm>
          <a:off x="6007100" y="3081866"/>
          <a:ext cx="4749800" cy="253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900"/>
                <a:gridCol w="2374900"/>
              </a:tblGrid>
              <a:tr h="379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 of Bed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</a:t>
                      </a:r>
                      <a:r>
                        <a:rPr lang="en-US" baseline="0" dirty="0" smtClean="0"/>
                        <a:t> Revenue</a:t>
                      </a:r>
                      <a:endParaRPr lang="en-US" dirty="0"/>
                    </a:p>
                  </a:txBody>
                  <a:tcPr/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dirty="0" smtClean="0"/>
                        <a:t>Apartment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78%</a:t>
                      </a:r>
                      <a:endParaRPr lang="en-US" dirty="0"/>
                    </a:p>
                  </a:txBody>
                  <a:tcPr/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dirty="0" smtClean="0"/>
                        <a:t>Boat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dirty="0" smtClean="0"/>
                        <a:t>Bed &amp; Breakfast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dirty="0" smtClean="0"/>
                        <a:t>Loft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48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066487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5821" y="924365"/>
            <a:ext cx="912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Types of rooms that generate most revenue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6455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more profits for </a:t>
            </a:r>
            <a:r>
              <a:rPr lang="en-US" dirty="0" err="1" smtClean="0"/>
              <a:t>AirBnB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Investors should focus on these 3 </a:t>
            </a:r>
            <a:r>
              <a:rPr lang="en-US" dirty="0" err="1" smtClean="0"/>
              <a:t>neighbourhoods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1) Centrum West</a:t>
            </a:r>
          </a:p>
          <a:p>
            <a:r>
              <a:rPr lang="en-US" dirty="0" smtClean="0"/>
              <a:t>2) De </a:t>
            </a:r>
            <a:r>
              <a:rPr lang="en-US" dirty="0" err="1" smtClean="0"/>
              <a:t>Baarsjees</a:t>
            </a:r>
            <a:r>
              <a:rPr lang="en-US" dirty="0" smtClean="0"/>
              <a:t> – </a:t>
            </a:r>
            <a:r>
              <a:rPr lang="en-US" dirty="0" err="1" smtClean="0"/>
              <a:t>ooud</a:t>
            </a:r>
            <a:r>
              <a:rPr lang="en-US" dirty="0" smtClean="0"/>
              <a:t>- West</a:t>
            </a:r>
          </a:p>
          <a:p>
            <a:r>
              <a:rPr lang="en-US" dirty="0" smtClean="0"/>
              <a:t>3) Centrum – </a:t>
            </a:r>
            <a:r>
              <a:rPr lang="en-US" smtClean="0"/>
              <a:t>oost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Develop relationships with top performing hosts and provide incentives to others to create more listings</a:t>
            </a:r>
          </a:p>
        </p:txBody>
      </p:sp>
    </p:spTree>
    <p:extLst>
      <p:ext uri="{BB962C8B-B14F-4D97-AF65-F5344CB8AC3E}">
        <p14:creationId xmlns:p14="http://schemas.microsoft.com/office/powerpoint/2010/main" val="898003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listing more Apartments as they contributed to a large chunk (78%) of the revenue</a:t>
            </a:r>
          </a:p>
          <a:p>
            <a:r>
              <a:rPr lang="en-US" dirty="0" smtClean="0"/>
              <a:t>Increase listings for 2 bed-rooms as they are sold out the earliest and generate maximum revenue ($11 million comparted to 3 bedrooms @ $8 million)</a:t>
            </a:r>
          </a:p>
          <a:p>
            <a:r>
              <a:rPr lang="en-US" dirty="0" smtClean="0"/>
              <a:t>Keep expanding to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1015178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263</TotalTime>
  <Words>234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Data Analysis Project NYU Spring 2017 </vt:lpstr>
      <vt:lpstr>What is AirBnB?</vt:lpstr>
      <vt:lpstr>Understanding the raw data!</vt:lpstr>
      <vt:lpstr>Neighborhoods having the highest demand </vt:lpstr>
      <vt:lpstr>Top 5 hosts generating maximum revenues</vt:lpstr>
      <vt:lpstr>Types of beds contribution to revenue</vt:lpstr>
      <vt:lpstr> </vt:lpstr>
      <vt:lpstr>How to make more profits for AirBnB?</vt:lpstr>
      <vt:lpstr>Continued…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Project 1</dc:title>
  <dc:creator>Jay Jethva</dc:creator>
  <cp:lastModifiedBy>Jay Jethva</cp:lastModifiedBy>
  <cp:revision>11</cp:revision>
  <dcterms:created xsi:type="dcterms:W3CDTF">2016-07-18T18:05:43Z</dcterms:created>
  <dcterms:modified xsi:type="dcterms:W3CDTF">2017-05-03T00:55:23Z</dcterms:modified>
</cp:coreProperties>
</file>